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302" r:id="rId4"/>
    <p:sldId id="317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266" r:id="rId26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BBE1"/>
    <a:srgbClr val="F5A200"/>
    <a:srgbClr val="9C68A9"/>
    <a:srgbClr val="BD67E3"/>
    <a:srgbClr val="C67DE7"/>
    <a:srgbClr val="EE6B36"/>
    <a:srgbClr val="93B2DD"/>
    <a:srgbClr val="F5640A"/>
    <a:srgbClr val="FFFFFF"/>
    <a:srgbClr val="C0DC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1500" y="-90"/>
      </p:cViewPr>
      <p:guideLst>
        <p:guide orient="horz" pos="4292"/>
        <p:guide orient="horz" pos="1286"/>
        <p:guide pos="77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2022-01-20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../slides/slide2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6922088" cy="535531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일반적인</a:t>
            </a:r>
            <a:r>
              <a:rPr lang="en-US" altLang="ko-KR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</a:t>
            </a:r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정보 </a:t>
            </a:r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파악</a:t>
            </a:r>
            <a:r>
              <a:rPr lang="en-US" altLang="ko-KR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(I)/</a:t>
            </a:r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전화 메시지</a:t>
            </a:r>
            <a:r>
              <a:rPr lang="en-US" altLang="ko-KR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(I)</a:t>
            </a:r>
            <a:endParaRPr lang="ko-KR" altLang="en-US" sz="3200" b="1" spc="-150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195" y="0"/>
            <a:ext cx="2307551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2022-01-20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8" r:id="rId5"/>
    <p:sldLayoutId id="2147483669" r:id="rId6"/>
    <p:sldLayoutId id="2147483671" r:id="rId7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내용 개체 틀 2"/>
          <p:cNvSpPr txBox="1">
            <a:spLocks/>
          </p:cNvSpPr>
          <p:nvPr/>
        </p:nvSpPr>
        <p:spPr>
          <a:xfrm>
            <a:off x="608305" y="1265917"/>
            <a:ext cx="7917857" cy="2806922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ko-KR" dirty="0">
                <a:solidFill>
                  <a:srgbClr val="7030A0"/>
                </a:solidFill>
                <a:latin typeface="Swis721 Blk BT" panose="020B0904030502020204" pitchFamily="34" charset="0"/>
              </a:rPr>
              <a:t>DIRECTIONS</a:t>
            </a:r>
            <a:r>
              <a:rPr lang="en-US" altLang="ko-KR" spc="-60" dirty="0">
                <a:solidFill>
                  <a:srgbClr val="7030A0"/>
                </a:solidFill>
                <a:latin typeface="Swis721 Blk BT" panose="020B0904030502020204" pitchFamily="34" charset="0"/>
              </a:rPr>
              <a:t> </a:t>
            </a:r>
            <a:r>
              <a:rPr lang="en-US" altLang="ko-KR" spc="-60" dirty="0" smtClean="0">
                <a:solidFill>
                  <a:srgbClr val="7030A0"/>
                </a:solidFill>
                <a:latin typeface="Swis721 Blk BT" panose="020B0904030502020204" pitchFamily="34" charset="0"/>
              </a:rPr>
              <a:t>  </a:t>
            </a:r>
            <a:r>
              <a:rPr lang="en-US" altLang="ko-KR" spc="-80" dirty="0"/>
              <a:t>You will hear some short talks given</a:t>
            </a:r>
            <a:r>
              <a:rPr lang="en-US" altLang="ko-KR" dirty="0"/>
              <a:t> </a:t>
            </a:r>
            <a:r>
              <a:rPr lang="en-US" altLang="ko-KR" spc="-90" dirty="0"/>
              <a:t>by a single speaker. You will </a:t>
            </a:r>
            <a:r>
              <a:rPr lang="en-US" altLang="ko-KR" spc="-90" dirty="0" smtClean="0"/>
              <a:t>be asked </a:t>
            </a:r>
            <a:r>
              <a:rPr lang="en-US" altLang="ko-KR" spc="-90" dirty="0"/>
              <a:t>to answer three </a:t>
            </a:r>
            <a:r>
              <a:rPr lang="en-US" altLang="ko-KR" spc="-90" dirty="0" smtClean="0"/>
              <a:t>ques</a:t>
            </a:r>
            <a:r>
              <a:rPr lang="en-US" altLang="ko-KR" spc="-100" dirty="0" smtClean="0"/>
              <a:t> </a:t>
            </a:r>
            <a:r>
              <a:rPr lang="en-US" altLang="ko-KR" spc="-100" dirty="0" err="1" smtClean="0"/>
              <a:t>tions</a:t>
            </a:r>
            <a:r>
              <a:rPr lang="en-US" altLang="ko-KR" dirty="0" smtClean="0"/>
              <a:t> </a:t>
            </a:r>
            <a:r>
              <a:rPr lang="en-US" altLang="ko-KR" dirty="0"/>
              <a:t>about what the speaker says in each short </a:t>
            </a:r>
            <a:r>
              <a:rPr lang="en-US" altLang="ko-KR" dirty="0" smtClean="0"/>
              <a:t>talk. </a:t>
            </a:r>
            <a:r>
              <a:rPr lang="en-US" altLang="ko-KR" spc="-40" dirty="0" smtClean="0"/>
              <a:t>Select the best response to each question and mark the</a:t>
            </a:r>
            <a:r>
              <a:rPr lang="en-US" altLang="ko-KR" spc="-50" dirty="0" smtClean="0"/>
              <a:t> letter (A), (B), (C), or (D) on your answer sheet.</a:t>
            </a:r>
            <a:r>
              <a:rPr lang="en-US" altLang="ko-KR" dirty="0" smtClean="0"/>
              <a:t> The talks </a:t>
            </a:r>
            <a:r>
              <a:rPr lang="en-US" altLang="ko-KR" spc="-20" dirty="0" smtClean="0"/>
              <a:t>will not be printed in your test book and will be spoken</a:t>
            </a:r>
            <a:r>
              <a:rPr lang="en-US" altLang="ko-KR" dirty="0" smtClean="0"/>
              <a:t> only one time.</a:t>
            </a:r>
            <a:endParaRPr lang="ko-KR" altLang="en-US" b="1" spc="-4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92147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77010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>
                <a:solidFill>
                  <a:srgbClr val="7030A0"/>
                </a:solidFill>
              </a:rPr>
              <a:t>➊</a:t>
            </a:r>
            <a:r>
              <a:rPr lang="en-US" altLang="ko-KR" sz="3000"/>
              <a:t> </a:t>
            </a:r>
            <a:r>
              <a:rPr lang="en-US" altLang="ko-KR" sz="3200"/>
              <a:t>Where does the speaker most likely work?</a:t>
            </a:r>
            <a:endParaRPr lang="ko-KR" altLang="en-US" sz="30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smtClean="0"/>
              <a:t>(A) </a:t>
            </a:r>
            <a:r>
              <a:rPr lang="en-US" altLang="ko-KR" sz="2800"/>
              <a:t>At a restaurant</a:t>
            </a:r>
            <a:endParaRPr lang="en-US" altLang="ko-KR" sz="2800" smtClean="0"/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B) At a school</a:t>
            </a:r>
          </a:p>
          <a:p>
            <a:pPr>
              <a:lnSpc>
                <a:spcPct val="150000"/>
              </a:lnSpc>
            </a:pPr>
            <a:r>
              <a:rPr lang="en-US" altLang="ko-KR" sz="2800"/>
              <a:t>(C) At a dentist’s office</a:t>
            </a:r>
            <a:endParaRPr lang="en-US" altLang="ko-KR" sz="2800" smtClean="0"/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</a:t>
            </a:r>
            <a:r>
              <a:rPr lang="en-US" altLang="ko-KR" sz="2800"/>
              <a:t>) At a travel agency</a:t>
            </a:r>
            <a:endParaRPr lang="ko-KR" altLang="en-US" sz="28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0184"/>
            <a:ext cx="540000" cy="65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타원 24"/>
          <p:cNvSpPr/>
          <p:nvPr/>
        </p:nvSpPr>
        <p:spPr>
          <a:xfrm>
            <a:off x="1047799" y="454185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0108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56475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smtClean="0">
                <a:solidFill>
                  <a:srgbClr val="7030A0"/>
                </a:solidFill>
              </a:rPr>
              <a:t>➋</a:t>
            </a:r>
            <a:r>
              <a:rPr lang="en-US" altLang="ko-KR" sz="3000"/>
              <a:t> </a:t>
            </a:r>
            <a:r>
              <a:rPr lang="en-US" altLang="ko-KR" sz="3200"/>
              <a:t>What has happened recently?</a:t>
            </a:r>
            <a:endParaRPr lang="ko-KR" altLang="en-US" sz="30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A conference was held.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B) An office was relocated.</a:t>
            </a:r>
          </a:p>
          <a:p>
            <a:pPr>
              <a:lnSpc>
                <a:spcPct val="150000"/>
              </a:lnSpc>
            </a:pPr>
            <a:r>
              <a:rPr lang="en-US" altLang="ko-KR" sz="2800"/>
              <a:t>(C) A phone number was changed.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</a:t>
            </a:r>
            <a:r>
              <a:rPr lang="en-US" altLang="ko-KR" sz="2800"/>
              <a:t>) An appointment was canceled.</a:t>
            </a:r>
            <a:endParaRPr lang="ko-KR" altLang="en-US" sz="28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0184"/>
            <a:ext cx="540000" cy="65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타원 24"/>
          <p:cNvSpPr/>
          <p:nvPr/>
        </p:nvSpPr>
        <p:spPr>
          <a:xfrm>
            <a:off x="1056266" y="5170257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669581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6432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smtClean="0">
                <a:solidFill>
                  <a:srgbClr val="7030A0"/>
                </a:solidFill>
              </a:rPr>
              <a:t>➌</a:t>
            </a:r>
            <a:r>
              <a:rPr lang="en-US" altLang="ko-KR" sz="3000" smtClean="0"/>
              <a:t> </a:t>
            </a:r>
            <a:r>
              <a:rPr lang="en-US" altLang="ko-KR" sz="3200"/>
              <a:t>What is the listener advised to do?</a:t>
            </a:r>
            <a:endParaRPr lang="ko-KR" altLang="en-US" sz="3000" spc="-1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smtClean="0"/>
              <a:t>(A) To </a:t>
            </a:r>
            <a:r>
              <a:rPr lang="en-US" altLang="ko-KR" sz="2800"/>
              <a:t>reschedule a </a:t>
            </a:r>
            <a:r>
              <a:rPr lang="en-US" altLang="ko-KR" sz="2800" smtClean="0"/>
              <a:t>trip        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B) To confirm a menu</a:t>
            </a:r>
          </a:p>
          <a:p>
            <a:pPr>
              <a:lnSpc>
                <a:spcPct val="150000"/>
              </a:lnSpc>
            </a:pPr>
            <a:r>
              <a:rPr lang="en-US" altLang="ko-KR" sz="2800"/>
              <a:t>(C) To talk to the doctor</a:t>
            </a:r>
            <a:endParaRPr lang="en-US" altLang="ko-KR" sz="2800" smtClean="0"/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</a:t>
            </a:r>
            <a:r>
              <a:rPr lang="en-US" altLang="ko-KR" sz="2800"/>
              <a:t>) To call back soon</a:t>
            </a:r>
            <a:endParaRPr lang="ko-KR" altLang="en-US" sz="28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0184"/>
            <a:ext cx="540000" cy="65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타원 24"/>
          <p:cNvSpPr/>
          <p:nvPr/>
        </p:nvSpPr>
        <p:spPr>
          <a:xfrm>
            <a:off x="1057195" y="5185321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5294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4802"/>
            <a:ext cx="540000" cy="64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4866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>
                <a:solidFill>
                  <a:srgbClr val="7030A0"/>
                </a:solidFill>
              </a:rPr>
              <a:t>➊</a:t>
            </a:r>
            <a:r>
              <a:rPr lang="en-US" altLang="ko-KR" sz="3000"/>
              <a:t> </a:t>
            </a:r>
            <a:r>
              <a:rPr lang="en-US" altLang="ko-KR" sz="3200"/>
              <a:t>Who most likely is Steve?</a:t>
            </a:r>
            <a:endParaRPr lang="ko-KR" altLang="en-US" sz="30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A travel agent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B) A hotel clerk</a:t>
            </a:r>
          </a:p>
          <a:p>
            <a:pPr>
              <a:lnSpc>
                <a:spcPct val="150000"/>
              </a:lnSpc>
            </a:pPr>
            <a:r>
              <a:rPr lang="en-US" altLang="ko-KR" sz="2800"/>
              <a:t>(C) A personal assistant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</a:t>
            </a:r>
            <a:r>
              <a:rPr lang="en-US" altLang="ko-KR" sz="2800"/>
              <a:t>) An event planner</a:t>
            </a:r>
            <a:endParaRPr lang="ko-KR" altLang="en-US" sz="2800"/>
          </a:p>
        </p:txBody>
      </p:sp>
      <p:sp>
        <p:nvSpPr>
          <p:cNvPr id="25" name="타원 24"/>
          <p:cNvSpPr/>
          <p:nvPr/>
        </p:nvSpPr>
        <p:spPr>
          <a:xfrm>
            <a:off x="1047799" y="454185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741446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77757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smtClean="0">
                <a:solidFill>
                  <a:srgbClr val="7030A0"/>
                </a:solidFill>
              </a:rPr>
              <a:t>➋</a:t>
            </a:r>
            <a:r>
              <a:rPr lang="en-US" altLang="ko-KR" sz="3000"/>
              <a:t> </a:t>
            </a:r>
            <a:r>
              <a:rPr lang="en-US" altLang="ko-KR" sz="3200"/>
              <a:t>What is the main purpose of the message?</a:t>
            </a:r>
            <a:endParaRPr lang="ko-KR" altLang="en-US" sz="3000" spc="-1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To revise a plan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B) To get information</a:t>
            </a:r>
          </a:p>
          <a:p>
            <a:pPr>
              <a:lnSpc>
                <a:spcPct val="150000"/>
              </a:lnSpc>
            </a:pPr>
            <a:r>
              <a:rPr lang="en-US" altLang="ko-KR" sz="2800"/>
              <a:t>(C) To update an account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</a:t>
            </a:r>
            <a:r>
              <a:rPr lang="en-US" altLang="ko-KR" sz="2800"/>
              <a:t>) To respond to a request</a:t>
            </a:r>
            <a:endParaRPr lang="ko-KR" altLang="en-US" sz="2800"/>
          </a:p>
        </p:txBody>
      </p:sp>
      <p:sp>
        <p:nvSpPr>
          <p:cNvPr id="25" name="타원 24"/>
          <p:cNvSpPr/>
          <p:nvPr/>
        </p:nvSpPr>
        <p:spPr>
          <a:xfrm>
            <a:off x="1047799" y="3256790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4802"/>
            <a:ext cx="540000" cy="64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5437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65762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smtClean="0">
                <a:solidFill>
                  <a:srgbClr val="7030A0"/>
                </a:solidFill>
              </a:rPr>
              <a:t>➌</a:t>
            </a:r>
            <a:r>
              <a:rPr lang="en-US" altLang="ko-KR" sz="3000" smtClean="0"/>
              <a:t> </a:t>
            </a:r>
            <a:r>
              <a:rPr lang="en-US" altLang="ko-KR" sz="3200"/>
              <a:t>Where will the conference be held?</a:t>
            </a:r>
            <a:endParaRPr lang="ko-KR" altLang="en-US" sz="30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In </a:t>
            </a:r>
            <a:r>
              <a:rPr lang="en-US" altLang="ko-KR" sz="2800" smtClean="0"/>
              <a:t>Moscow       (</a:t>
            </a:r>
            <a:r>
              <a:rPr lang="en-US" altLang="ko-KR" sz="2800"/>
              <a:t>B) In London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In </a:t>
            </a:r>
            <a:r>
              <a:rPr lang="en-US" altLang="ko-KR" sz="2800" smtClean="0"/>
              <a:t>Italy               (D</a:t>
            </a:r>
            <a:r>
              <a:rPr lang="en-US" altLang="ko-KR" sz="2800"/>
              <a:t>) In </a:t>
            </a:r>
            <a:r>
              <a:rPr lang="en-US" altLang="ko-KR" sz="2800" smtClean="0"/>
              <a:t>Spain</a:t>
            </a:r>
            <a:endParaRPr lang="ko-KR" altLang="en-US" sz="2800"/>
          </a:p>
        </p:txBody>
      </p:sp>
      <p:sp>
        <p:nvSpPr>
          <p:cNvPr id="25" name="타원 24"/>
          <p:cNvSpPr/>
          <p:nvPr/>
        </p:nvSpPr>
        <p:spPr>
          <a:xfrm>
            <a:off x="3732703" y="3898548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4802"/>
            <a:ext cx="540000" cy="64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1866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383624"/>
              </p:ext>
            </p:extLst>
          </p:nvPr>
        </p:nvGraphicFramePr>
        <p:xfrm>
          <a:off x="951467" y="2314713"/>
          <a:ext cx="72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600000">
                <a:tc>
                  <a:txBody>
                    <a:bodyPr/>
                    <a:lstStyle/>
                    <a:p>
                      <a:pPr marL="533400" indent="-533400">
                        <a:lnSpc>
                          <a:spcPct val="100000"/>
                        </a:lnSpc>
                        <a:buNone/>
                        <a:tabLst/>
                      </a:pPr>
                      <a:r>
                        <a:rPr lang="en-US" altLang="ko-KR" sz="26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M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: Let’s </a:t>
                      </a:r>
                      <a:r>
                        <a:rPr lang="en-US" altLang="ko-KR" sz="2600" b="0" u="sng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 </a:t>
                      </a:r>
                      <a:r>
                        <a:rPr lang="en-US" altLang="ko-KR" sz="2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2600" b="0" u="sng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</a:t>
                      </a:r>
                      <a:r>
                        <a:rPr lang="en-US" altLang="ko-KR" sz="2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what we are doing and have lunch.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ko-KR" sz="10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558800" indent="-55880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6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W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: OK, I’ll go out for a few minute and </a:t>
                      </a:r>
                      <a:r>
                        <a:rPr lang="en-US" altLang="ko-KR" sz="2600" b="0" u="sng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</a:t>
                      </a:r>
                      <a:r>
                        <a:rPr lang="en-US" altLang="ko-KR" sz="2600" b="0" u="none" dirty="0" smtClean="0">
                          <a:solidFill>
                            <a:schemeClr val="bg1"/>
                          </a:solidFill>
                          <a:latin typeface="+mn-lt"/>
                        </a:rPr>
                        <a:t>f</a:t>
                      </a:r>
                      <a:r>
                        <a:rPr lang="en-US" altLang="ko-KR" sz="2600" b="0" u="sng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</a:t>
                      </a:r>
                      <a:r>
                        <a:rPr lang="en-US" altLang="ko-KR" sz="2600" b="0" u="sng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ko-KR" sz="2600" b="0" u="sng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</a:t>
                      </a:r>
                      <a:r>
                        <a:rPr lang="en-US" altLang="ko-KR" sz="26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2600" b="0" u="none" spc="-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some lunch for us. Do you have any </a:t>
                      </a:r>
                      <a:r>
                        <a:rPr lang="en-US" altLang="ko-KR" sz="2600" b="0" u="sng" spc="-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                </a:t>
                      </a:r>
                      <a:r>
                        <a:rPr lang="en-US" altLang="ko-KR" sz="2600" b="0" u="none" spc="-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?</a:t>
                      </a:r>
                      <a:endParaRPr lang="en-US" altLang="ko-KR" sz="1000" b="1" spc="-1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5081" y="1647791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A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53364" y="4455069"/>
            <a:ext cx="18946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suggestion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2633" y="3169852"/>
            <a:ext cx="10631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finish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44112" y="3135984"/>
            <a:ext cx="5982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up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41829" y="4058854"/>
            <a:ext cx="8306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pick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22995" y="4058738"/>
            <a:ext cx="5982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up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80489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496617"/>
              </p:ext>
            </p:extLst>
          </p:nvPr>
        </p:nvGraphicFramePr>
        <p:xfrm>
          <a:off x="951467" y="2314713"/>
          <a:ext cx="72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600000">
                <a:tc>
                  <a:txBody>
                    <a:bodyPr/>
                    <a:lstStyle/>
                    <a:p>
                      <a:pPr marL="558000" indent="-558000"/>
                      <a:r>
                        <a:rPr lang="en-US" altLang="ko-KR" sz="26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M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: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Thank you, Nicole. But how about we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br>
                        <a:rPr lang="en-US" altLang="ko-KR" sz="2600" b="0" i="0" u="sng" strike="noStrik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and  try the new building next door. I heard the food court opened last week and it is a hit with all the office people in the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altLang="ko-KR" sz="26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ko-KR" sz="10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558800" indent="-55880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6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W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: Sounds good. I’d really like to go. I</a:t>
                      </a:r>
                      <a:r>
                        <a:rPr lang="en-US" altLang="ko-KR" sz="2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2600" b="0" u="sng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      </a:t>
                      </a:r>
                      <a:r>
                        <a:rPr lang="en-US" altLang="ko-KR" sz="2600" b="0" u="sng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2600" b="0" u="sng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br>
                        <a:rPr lang="en-US" altLang="ko-KR" sz="2600" b="0" u="sng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ko-KR" sz="2600" b="0" u="sng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</a:t>
                      </a:r>
                      <a:r>
                        <a:rPr lang="en-US" altLang="ko-KR" sz="2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the place yesterday and it was absolutely</a:t>
                      </a:r>
                      <a:b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ko-KR" sz="2600" b="0" u="sng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    </a:t>
                      </a:r>
                      <a:r>
                        <a:rPr lang="en-US" altLang="ko-KR" sz="26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with people.</a:t>
                      </a:r>
                      <a:endParaRPr lang="en-US" altLang="ko-KR" sz="10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5081" y="1647791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A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31737" y="5049334"/>
            <a:ext cx="13154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packed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52554" y="2568710"/>
            <a:ext cx="6972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eat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29882" y="2568710"/>
            <a:ext cx="7312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out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4952" y="3749531"/>
            <a:ext cx="8888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area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62122" y="4264284"/>
            <a:ext cx="15441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dropped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2693" y="4653749"/>
            <a:ext cx="5721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by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32577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  <p:bldP spid="13" grpId="0"/>
      <p:bldP spid="1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866737"/>
              </p:ext>
            </p:extLst>
          </p:nvPr>
        </p:nvGraphicFramePr>
        <p:xfrm>
          <a:off x="951467" y="2314713"/>
          <a:ext cx="72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600000">
                <a:tc>
                  <a:txBody>
                    <a:bodyPr/>
                    <a:lstStyle/>
                    <a:p>
                      <a:pPr marL="533400" indent="-533400">
                        <a:lnSpc>
                          <a:spcPct val="100000"/>
                        </a:lnSpc>
                        <a:buNone/>
                        <a:tabLst/>
                      </a:pPr>
                      <a:r>
                        <a:rPr lang="en-US" altLang="ko-KR" sz="26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M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: </a:t>
                      </a:r>
                      <a:r>
                        <a:rPr lang="en-US" altLang="ko-KR" sz="2600" b="0" spc="-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Hi,</a:t>
                      </a:r>
                      <a:r>
                        <a:rPr lang="en-US" altLang="ko-KR" sz="2600" b="0" spc="-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my name is Melanie. I have a terrible </a:t>
                      </a:r>
                      <a:r>
                        <a:rPr lang="en-US" altLang="ko-KR" sz="2600" b="0" u="sng" spc="-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          </a:t>
                      </a:r>
                      <a:r>
                        <a:rPr lang="en-US" altLang="ko-KR" sz="2600" b="0" spc="-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,</a:t>
                      </a:r>
                      <a:r>
                        <a:rPr lang="en-US" altLang="ko-KR" sz="2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so I’d like to make an </a:t>
                      </a:r>
                      <a:r>
                        <a:rPr lang="en-US" altLang="ko-KR" sz="2600" b="0" u="sng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                </a:t>
                      </a:r>
                      <a:r>
                        <a:rPr lang="en-US" altLang="ko-KR" sz="2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with Dr</a:t>
                      </a:r>
                      <a:r>
                        <a:rPr lang="en-US" altLang="ko-KR" sz="2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. Steve as soon as</a:t>
                      </a:r>
                      <a:r>
                        <a:rPr lang="en-US" altLang="ko-KR" sz="26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possible.</a:t>
                      </a:r>
                      <a:endParaRPr lang="en-US" altLang="ko-KR" sz="26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ko-KR" sz="10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558800" indent="-55880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6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W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: </a:t>
                      </a:r>
                      <a:r>
                        <a:rPr lang="en-US" altLang="ko-KR" sz="2600" b="0" spc="-6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Hello, Melanie. </a:t>
                      </a:r>
                      <a:r>
                        <a:rPr lang="en-US" altLang="ko-KR" sz="2600" b="0" u="sng" spc="-6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                   </a:t>
                      </a:r>
                      <a:r>
                        <a:rPr lang="en-US" altLang="ko-KR" sz="2600" b="0" spc="-6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2600" b="0" spc="-60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Dr.Steve</a:t>
                      </a:r>
                      <a:r>
                        <a:rPr lang="en-US" altLang="ko-KR" sz="2600" b="0" spc="-6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isn’t free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until next Tuesday.</a:t>
                      </a:r>
                      <a:r>
                        <a:rPr lang="en-US" altLang="ko-KR" sz="2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Can you wait until then?</a:t>
                      </a:r>
                      <a:endParaRPr lang="en-US" altLang="ko-KR" sz="10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5081" y="1647791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B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422390" y="2992045"/>
            <a:ext cx="1594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00" dirty="0" smtClean="0">
                <a:solidFill>
                  <a:srgbClr val="C00000"/>
                </a:solidFill>
              </a:rPr>
              <a:t>toothache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60110" y="3335743"/>
            <a:ext cx="22678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appointment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51521" y="4261946"/>
            <a:ext cx="22652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pc="-100" dirty="0" smtClean="0">
                <a:solidFill>
                  <a:srgbClr val="C00000"/>
                </a:solidFill>
              </a:rPr>
              <a:t>Unfortunately</a:t>
            </a:r>
            <a:endParaRPr lang="ko-KR" altLang="en-US" sz="3000" b="1" spc="-1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42923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525573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PART3.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일반적인 정보 파악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/>
            </a:r>
            <a:b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</a:b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PART4.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전화 메시지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(1) 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14~17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293594"/>
              </p:ext>
            </p:extLst>
          </p:nvPr>
        </p:nvGraphicFramePr>
        <p:xfrm>
          <a:off x="951467" y="2314713"/>
          <a:ext cx="72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600000">
                <a:tc>
                  <a:txBody>
                    <a:bodyPr/>
                    <a:lstStyle/>
                    <a:p>
                      <a:pPr marL="533400" indent="-533400">
                        <a:lnSpc>
                          <a:spcPct val="100000"/>
                        </a:lnSpc>
                        <a:buNone/>
                        <a:tabLst/>
                      </a:pPr>
                      <a:r>
                        <a:rPr lang="en-US" altLang="ko-KR" sz="26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M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: I don’t think I can wait that long. I’m going on a </a:t>
                      </a:r>
                      <a:r>
                        <a:rPr lang="en-US" altLang="ko-KR" sz="2600" b="0" spc="-20" dirty="0" smtClean="0">
                          <a:solidFill>
                            <a:schemeClr val="tx1"/>
                          </a:solidFill>
                          <a:latin typeface="+mn-lt"/>
                        </a:rPr>
                        <a:t>two-week</a:t>
                      </a:r>
                      <a:r>
                        <a:rPr lang="en-US" altLang="ko-KR" sz="2600" b="0" spc="-2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2600" b="0" u="sng" spc="-2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       </a:t>
                      </a:r>
                      <a:r>
                        <a:rPr lang="en-US" altLang="ko-KR" sz="2600" b="0" spc="-2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on Thursday and I’d like it</a:t>
                      </a:r>
                      <a:r>
                        <a:rPr lang="en-US" altLang="ko-KR" sz="2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br>
                        <a:rPr lang="en-US" altLang="ko-KR" sz="2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ko-KR" sz="2600" b="0" u="sng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</a:t>
                      </a:r>
                      <a:r>
                        <a:rPr lang="en-US" altLang="ko-KR" sz="26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2600" b="0" u="sng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</a:t>
                      </a:r>
                      <a:r>
                        <a:rPr lang="en-US" altLang="ko-KR" sz="26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of before then.</a:t>
                      </a:r>
                      <a:endParaRPr lang="en-US" altLang="ko-KR" sz="26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ko-KR" sz="10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558800" indent="-55880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26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W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: </a:t>
                      </a:r>
                      <a:r>
                        <a:rPr lang="en-US" altLang="ko-KR" sz="2600" b="0" spc="-4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In that case, you should see </a:t>
                      </a:r>
                      <a:r>
                        <a:rPr lang="en-US" altLang="ko-KR" sz="2600" b="0" spc="-40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Dr.Lee</a:t>
                      </a:r>
                      <a:r>
                        <a:rPr lang="en-US" altLang="ko-KR" sz="2600" b="0" spc="-4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. She’s a dentist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who works with </a:t>
                      </a:r>
                      <a:r>
                        <a:rPr lang="en-US" altLang="ko-KR" sz="2600" b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Dr.Steve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. Please </a:t>
                      </a:r>
                      <a:r>
                        <a:rPr lang="en-US" altLang="ko-KR" sz="2600" b="0" u="sng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</a:t>
                      </a:r>
                      <a:r>
                        <a:rPr lang="en-US" altLang="ko-KR" sz="2600" b="0" u="sng" dirty="0" smtClean="0">
                          <a:solidFill>
                            <a:schemeClr val="bg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for a moment while I </a:t>
                      </a:r>
                      <a:r>
                        <a:rPr lang="en-US" altLang="ko-KR" sz="2600" b="0" u="sng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     </a:t>
                      </a:r>
                      <a:r>
                        <a:rPr lang="en-US" altLang="ko-KR" sz="2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her calendar.</a:t>
                      </a:r>
                      <a:endParaRPr lang="en-US" altLang="ko-KR" sz="10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5081" y="1647791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B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961541" y="3172913"/>
            <a:ext cx="15357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vacation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68" y="3577717"/>
            <a:ext cx="10776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taken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23793" y="4507480"/>
            <a:ext cx="8483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pc="-100" dirty="0" smtClean="0">
                <a:solidFill>
                  <a:srgbClr val="C00000"/>
                </a:solidFill>
              </a:rPr>
              <a:t>hold</a:t>
            </a:r>
            <a:endParaRPr lang="ko-KR" altLang="en-US" sz="3000" b="1" spc="-1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71822" y="3577717"/>
            <a:ext cx="8577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care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8294" y="4905413"/>
            <a:ext cx="10262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pc="-100" smtClean="0">
                <a:solidFill>
                  <a:srgbClr val="C00000"/>
                </a:solidFill>
              </a:rPr>
              <a:t>check</a:t>
            </a:r>
            <a:endParaRPr lang="ko-KR" altLang="en-US" sz="3000" b="1" spc="-10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0774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16" grpId="0"/>
      <p:bldP spid="16" grpId="1"/>
      <p:bldP spid="10" grpId="0"/>
      <p:bldP spid="10" grpId="1"/>
      <p:bldP spid="13" grpId="0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578306"/>
              </p:ext>
            </p:extLst>
          </p:nvPr>
        </p:nvGraphicFramePr>
        <p:xfrm>
          <a:off x="951467" y="2314713"/>
          <a:ext cx="72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600000">
                <a:tc>
                  <a:txBody>
                    <a:bodyPr/>
                    <a:lstStyle/>
                    <a:p>
                      <a:r>
                        <a:rPr lang="en-US" altLang="ko-KR" sz="2600" b="0" i="0" u="none" strike="noStrike" kern="1200" spc="-5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Hi, this is Lucy from MY dental clinic </a:t>
                      </a:r>
                      <a:r>
                        <a:rPr lang="en-US" altLang="ko-KR" sz="2600" b="0" i="0" u="sng" strike="noStrike" kern="1200" spc="-5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</a:t>
                      </a:r>
                      <a:r>
                        <a:rPr lang="en-US" altLang="ko-KR" sz="2600" b="0" i="0" u="none" strike="noStrike" kern="1200" spc="-5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your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600" b="0" i="0" u="none" strike="noStrike" kern="1200" spc="-8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call. You asked about </a:t>
                      </a:r>
                      <a:r>
                        <a:rPr lang="en-US" altLang="ko-KR" sz="2600" b="0" i="0" u="sng" strike="noStrike" kern="1200" spc="-8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</a:t>
                      </a:r>
                      <a:r>
                        <a:rPr lang="en-US" altLang="ko-KR" sz="2600" b="0" i="0" u="none" strike="noStrike" kern="1200" spc="-8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your appointment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from Wednesday to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Friday afternoon. Unfortunately, </a:t>
                      </a:r>
                      <a:r>
                        <a:rPr lang="en-US" altLang="ko-KR" sz="26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Mr.Kim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has to travel to New York to</a:t>
                      </a:r>
                      <a:b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2600" b="0" i="0" u="sng" strike="noStrike" kern="1200" spc="-1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altLang="ko-KR" sz="2600" b="0" i="0" u="none" strike="noStrike" kern="1200" spc="-1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 conference for dentists on that day, so he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will be unable to see you then.</a:t>
                      </a:r>
                      <a:endParaRPr lang="en-US" altLang="ko-KR" sz="26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5081" y="1647791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A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696223" y="2799038"/>
            <a:ext cx="167494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returning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0387" y="3186786"/>
            <a:ext cx="21408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pc="-50" dirty="0" smtClean="0">
                <a:solidFill>
                  <a:srgbClr val="C00000"/>
                </a:solidFill>
              </a:rPr>
              <a:t>rescheduling</a:t>
            </a:r>
            <a:endParaRPr lang="ko-KR" altLang="en-US" sz="3000" b="1" spc="-5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8234" y="3642270"/>
            <a:ext cx="17834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sometime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0489" y="4439002"/>
            <a:ext cx="12346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attend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25184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061174"/>
              </p:ext>
            </p:extLst>
          </p:nvPr>
        </p:nvGraphicFramePr>
        <p:xfrm>
          <a:off x="951467" y="2314713"/>
          <a:ext cx="72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600000">
                <a:tc>
                  <a:txBody>
                    <a:bodyPr/>
                    <a:lstStyle/>
                    <a:p>
                      <a:r>
                        <a:rPr lang="en-US" altLang="ko-KR" sz="2600" b="0" i="0" u="none" strike="noStrike" kern="1200" spc="-7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However, another patient </a:t>
                      </a:r>
                      <a:r>
                        <a:rPr lang="en-US" altLang="ko-KR" sz="2600" b="0" i="0" u="sng" strike="noStrike" kern="1200" spc="-7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</a:t>
                      </a:r>
                      <a:r>
                        <a:rPr lang="en-US" altLang="ko-KR" sz="2600" b="0" i="0" u="none" strike="noStrike" kern="1200" spc="-7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her appointment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600" b="0" i="0" u="none" strike="noStrike" kern="1200" spc="-2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Thursday at 5:30 P.M. If you would like to come in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600" b="0" i="0" u="none" strike="noStrike" kern="1200" spc="-6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 that time, would you please call back as soon as </a:t>
                      </a:r>
                      <a:r>
                        <a:rPr lang="en-US" altLang="ko-KR" sz="2600" b="0" i="0" u="none" strike="noStrike" kern="1200" spc="-6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poss</a:t>
                      </a:r>
                      <a:r>
                        <a:rPr lang="en-US" altLang="ko-KR" sz="2600" b="0" i="0" u="none" strike="noStrike" kern="120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600" b="0" i="0" u="none" strike="noStrike" kern="1200" spc="-9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ib</a:t>
                      </a:r>
                      <a:r>
                        <a:rPr lang="en-US" altLang="ko-KR" sz="2600" b="0" i="0" u="none" strike="noStrike" kern="1200" spc="-1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</a:t>
                      </a:r>
                      <a:r>
                        <a:rPr lang="en-US" altLang="ko-KR" sz="2600" b="0" i="0" u="none" strike="noStrike" kern="1200" spc="-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another patient may take that </a:t>
                      </a:r>
                      <a:b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Our telephone number is 200-2000.</a:t>
                      </a:r>
                      <a:endParaRPr lang="en-US" altLang="ko-KR" sz="26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5081" y="1647791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A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21693" y="3043719"/>
            <a:ext cx="14856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pc="-100" dirty="0" smtClean="0">
                <a:solidFill>
                  <a:srgbClr val="C00000"/>
                </a:solidFill>
              </a:rPr>
              <a:t>canceled</a:t>
            </a:r>
            <a:endParaRPr lang="ko-KR" altLang="en-US" sz="3000" b="1" spc="-1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42316" y="4229800"/>
            <a:ext cx="17883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pc="-50" dirty="0" smtClean="0">
                <a:solidFill>
                  <a:srgbClr val="C00000"/>
                </a:solidFill>
              </a:rPr>
              <a:t>Otherwise</a:t>
            </a:r>
            <a:endParaRPr lang="ko-KR" altLang="en-US" sz="3000" b="1" spc="-50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91925" y="4636098"/>
            <a:ext cx="15071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timeslot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16396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17" grpId="0"/>
      <p:bldP spid="1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886744"/>
              </p:ext>
            </p:extLst>
          </p:nvPr>
        </p:nvGraphicFramePr>
        <p:xfrm>
          <a:off x="951467" y="2314713"/>
          <a:ext cx="72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600000">
                <a:tc>
                  <a:txBody>
                    <a:bodyPr/>
                    <a:lstStyle/>
                    <a:p>
                      <a:r>
                        <a:rPr lang="en-US" altLang="ko-KR" sz="2600" b="0" i="0" u="none" strike="noStrike" kern="1200" spc="-4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Steve, this is Karen calling from Toronto branch. I need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600" b="0" i="0" u="none" strike="noStrike" kern="1200" spc="-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make an </a:t>
                      </a:r>
                      <a:r>
                        <a:rPr lang="en-US" altLang="ko-KR" sz="2600" b="0" i="0" u="sng" strike="noStrike" kern="1200" spc="-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en-US" altLang="ko-KR" sz="2600" b="0" i="0" u="none" strike="noStrike" kern="1200" spc="-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my Spain itinerary. I had planned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check in at the Hotel Diamond on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2600" b="0" i="0" u="none" strike="noStrike" kern="1200" spc="-4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the conference there. However I have to push back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my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date to October 26 because of some </a:t>
                      </a:r>
                      <a:b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new client meeting in London and Italy.</a:t>
                      </a:r>
                      <a:endParaRPr lang="en-US" altLang="ko-KR" sz="26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5081" y="1647791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B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444069" y="3206781"/>
            <a:ext cx="13129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update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0100" y="3636864"/>
            <a:ext cx="14777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October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36762" y="4426025"/>
            <a:ext cx="12017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arrival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18883" y="3642295"/>
            <a:ext cx="5757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24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2415" y="4829212"/>
            <a:ext cx="13596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sudden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4229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16" grpId="0"/>
      <p:bldP spid="16" grpId="1"/>
      <p:bldP spid="10" grpId="0"/>
      <p:bldP spid="10" grpId="1"/>
      <p:bldP spid="13" grpId="0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15974"/>
              </p:ext>
            </p:extLst>
          </p:nvPr>
        </p:nvGraphicFramePr>
        <p:xfrm>
          <a:off x="951467" y="2314713"/>
          <a:ext cx="7200000" cy="26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28000">
                <a:tc>
                  <a:txBody>
                    <a:bodyPr/>
                    <a:lstStyle/>
                    <a:p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My checkout date will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same. Please call </a:t>
                      </a:r>
                      <a:r>
                        <a:rPr lang="en-US" altLang="ko-KR" sz="2600" b="0" i="0" u="none" strike="noStrike" kern="1200" spc="-6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hotel, tell them you’re my assistant, and then make</a:t>
                      </a:r>
                    </a:p>
                    <a:p>
                      <a:r>
                        <a:rPr lang="en-US" altLang="ko-KR" sz="2600" b="0" i="0" u="none" strike="noStrike" kern="1200" spc="-3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change. Use my </a:t>
                      </a:r>
                      <a:r>
                        <a:rPr lang="en-US" altLang="ko-KR" sz="2600" b="0" i="0" u="sng" strike="noStrike" kern="1200" spc="-3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</a:t>
                      </a:r>
                      <a:r>
                        <a:rPr lang="en-US" altLang="ko-KR" sz="2600" b="0" i="0" u="none" strike="noStrike" kern="1200" spc="-3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number : HD4590.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Afterwards, please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schedule and e-mail me a </a:t>
                      </a:r>
                      <a:r>
                        <a:rPr lang="en-US" altLang="ko-KR" sz="2600" b="0" i="0" u="sng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</a:t>
                      </a:r>
                      <a:r>
                        <a:rPr lang="en-US" altLang="ko-KR" sz="2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Thanks.</a:t>
                      </a:r>
                      <a:endParaRPr lang="en-US" altLang="ko-KR" sz="26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5081" y="1647791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B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001938" y="2571756"/>
            <a:ext cx="13136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remain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9907" y="3352783"/>
            <a:ext cx="200195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reservation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39958" y="4145747"/>
            <a:ext cx="22466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confirmation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9350" y="3725846"/>
            <a:ext cx="13129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update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74" y="5209121"/>
            <a:ext cx="7560000" cy="8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968387" y="5336662"/>
            <a:ext cx="7200000" cy="553998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smtClean="0"/>
              <a:t>• itinerary </a:t>
            </a:r>
            <a:r>
              <a:rPr lang="ko-KR" altLang="en-US" sz="2000"/>
              <a:t>여행 일정표</a:t>
            </a:r>
          </a:p>
        </p:txBody>
      </p:sp>
    </p:spTree>
    <p:extLst>
      <p:ext uri="{BB962C8B-B14F-4D97-AF65-F5344CB8AC3E}">
        <p14:creationId xmlns:p14="http://schemas.microsoft.com/office/powerpoint/2010/main" val="305745402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16" grpId="0"/>
      <p:bldP spid="16" grpId="1"/>
      <p:bldP spid="10" grpId="0"/>
      <p:bldP spid="1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내용 개체 틀 2"/>
          <p:cNvSpPr txBox="1">
            <a:spLocks/>
          </p:cNvSpPr>
          <p:nvPr/>
        </p:nvSpPr>
        <p:spPr>
          <a:xfrm>
            <a:off x="608305" y="1265917"/>
            <a:ext cx="7917857" cy="2806922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ko-KR" dirty="0">
                <a:solidFill>
                  <a:srgbClr val="7030A0"/>
                </a:solidFill>
                <a:latin typeface="Swis721 Blk BT" panose="020B0904030502020204" pitchFamily="34" charset="0"/>
              </a:rPr>
              <a:t>DIRECTIONS</a:t>
            </a:r>
            <a:r>
              <a:rPr lang="en-US" altLang="ko-KR" spc="-60" dirty="0">
                <a:solidFill>
                  <a:srgbClr val="7030A0"/>
                </a:solidFill>
                <a:latin typeface="Swis721 Blk BT" panose="020B0904030502020204" pitchFamily="34" charset="0"/>
              </a:rPr>
              <a:t> </a:t>
            </a:r>
            <a:r>
              <a:rPr lang="en-US" altLang="ko-KR" spc="-60" dirty="0" smtClean="0">
                <a:solidFill>
                  <a:srgbClr val="7030A0"/>
                </a:solidFill>
                <a:latin typeface="Swis721 Blk BT" panose="020B0904030502020204" pitchFamily="34" charset="0"/>
              </a:rPr>
              <a:t>  </a:t>
            </a:r>
            <a:r>
              <a:rPr lang="en-US" altLang="ko-KR" dirty="0"/>
              <a:t>You will hear some conversations </a:t>
            </a:r>
            <a:r>
              <a:rPr lang="en-US" altLang="ko-KR" spc="-20" dirty="0"/>
              <a:t>between two people. You will </a:t>
            </a:r>
            <a:r>
              <a:rPr lang="en-US" altLang="ko-KR" spc="-20" dirty="0" smtClean="0"/>
              <a:t>be asked </a:t>
            </a:r>
            <a:r>
              <a:rPr lang="en-US" altLang="ko-KR" spc="-20" dirty="0"/>
              <a:t>to answer three</a:t>
            </a:r>
            <a:r>
              <a:rPr lang="en-US" altLang="ko-KR" dirty="0"/>
              <a:t> </a:t>
            </a:r>
            <a:r>
              <a:rPr lang="en-US" altLang="ko-KR" spc="-110" dirty="0"/>
              <a:t>questions about what the speakers say in each </a:t>
            </a:r>
            <a:r>
              <a:rPr lang="en-US" altLang="ko-KR" spc="-110" dirty="0" smtClean="0"/>
              <a:t>conversation.</a:t>
            </a:r>
            <a:r>
              <a:rPr lang="en-US" altLang="ko-KR" dirty="0" smtClean="0"/>
              <a:t> </a:t>
            </a:r>
            <a:r>
              <a:rPr lang="en-US" altLang="ko-KR" spc="-30" dirty="0" smtClean="0"/>
              <a:t>Select </a:t>
            </a:r>
            <a:r>
              <a:rPr lang="en-US" altLang="ko-KR" spc="-30" dirty="0"/>
              <a:t>the best response to each question and mark the </a:t>
            </a:r>
            <a:r>
              <a:rPr lang="en-US" altLang="ko-KR" spc="-100" dirty="0"/>
              <a:t>letter (A), (B), (C), or (D) </a:t>
            </a:r>
            <a:r>
              <a:rPr lang="en-US" altLang="ko-KR" spc="-100" dirty="0" smtClean="0"/>
              <a:t>on your </a:t>
            </a:r>
            <a:r>
              <a:rPr lang="en-US" altLang="ko-KR" spc="-100" dirty="0"/>
              <a:t>answer sheet. The </a:t>
            </a:r>
            <a:r>
              <a:rPr lang="en-US" altLang="ko-KR" spc="-100" dirty="0" smtClean="0"/>
              <a:t>convers </a:t>
            </a:r>
            <a:r>
              <a:rPr lang="en-US" altLang="ko-KR" dirty="0" err="1" smtClean="0"/>
              <a:t>ations</a:t>
            </a:r>
            <a:r>
              <a:rPr lang="en-US" altLang="ko-KR" dirty="0" smtClean="0"/>
              <a:t> </a:t>
            </a:r>
            <a:r>
              <a:rPr lang="en-US" altLang="ko-KR" dirty="0"/>
              <a:t>will not be printed in your test book and will </a:t>
            </a:r>
            <a:r>
              <a:rPr lang="en-US" altLang="ko-KR" dirty="0" smtClean="0"/>
              <a:t>be spoken </a:t>
            </a:r>
            <a:r>
              <a:rPr lang="en-US" altLang="ko-KR" dirty="0"/>
              <a:t>only one time.</a:t>
            </a:r>
            <a:endParaRPr lang="ko-KR" altLang="en-US" b="1" spc="-4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28673"/>
            <a:ext cx="745543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>
                <a:solidFill>
                  <a:srgbClr val="7030A0"/>
                </a:solidFill>
              </a:rPr>
              <a:t>➊</a:t>
            </a:r>
            <a:r>
              <a:rPr lang="en-US" altLang="ko-KR" sz="3000"/>
              <a:t> What does the man suggest to the woman?</a:t>
            </a:r>
            <a:endParaRPr lang="ko-KR" altLang="en-US" sz="30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dirty="0" smtClean="0"/>
              <a:t>(A) To </a:t>
            </a:r>
            <a:r>
              <a:rPr lang="en-US" altLang="ko-KR" sz="2800" dirty="0"/>
              <a:t>fix lunch for </a:t>
            </a:r>
            <a:r>
              <a:rPr lang="en-US" altLang="ko-KR" sz="2800" dirty="0" smtClean="0"/>
              <a:t>her</a:t>
            </a:r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(</a:t>
            </a:r>
            <a:r>
              <a:rPr lang="en-US" altLang="ko-KR" sz="2800" dirty="0"/>
              <a:t>B) To establish a new project team</a:t>
            </a:r>
          </a:p>
          <a:p>
            <a:pPr>
              <a:lnSpc>
                <a:spcPct val="150000"/>
              </a:lnSpc>
            </a:pPr>
            <a:r>
              <a:rPr lang="en-US" altLang="ko-KR" sz="2800" dirty="0"/>
              <a:t>(C) To hit a ball against a </a:t>
            </a:r>
            <a:r>
              <a:rPr lang="en-US" altLang="ko-KR" sz="2800" dirty="0" smtClean="0"/>
              <a:t>hall</a:t>
            </a:r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(D</a:t>
            </a:r>
            <a:r>
              <a:rPr lang="en-US" altLang="ko-KR" sz="2800" dirty="0"/>
              <a:t>) To eat out together</a:t>
            </a:r>
            <a:endParaRPr lang="ko-KR" alt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0184"/>
            <a:ext cx="540000" cy="65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타원 24"/>
          <p:cNvSpPr/>
          <p:nvPr/>
        </p:nvSpPr>
        <p:spPr>
          <a:xfrm>
            <a:off x="1056266" y="5185320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7716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28673"/>
            <a:ext cx="615085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smtClean="0">
                <a:solidFill>
                  <a:srgbClr val="7030A0"/>
                </a:solidFill>
              </a:rPr>
              <a:t>➋</a:t>
            </a:r>
            <a:r>
              <a:rPr lang="en-US" altLang="ko-KR" sz="3000"/>
              <a:t> Where is the new building located?</a:t>
            </a:r>
            <a:endParaRPr lang="ko-KR" altLang="en-US" sz="30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dirty="0"/>
              <a:t>(A) In front of the station</a:t>
            </a:r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(</a:t>
            </a:r>
            <a:r>
              <a:rPr lang="en-US" altLang="ko-KR" sz="2800" dirty="0"/>
              <a:t>B) Next to their workplace</a:t>
            </a:r>
          </a:p>
          <a:p>
            <a:pPr>
              <a:lnSpc>
                <a:spcPct val="150000"/>
              </a:lnSpc>
            </a:pPr>
            <a:r>
              <a:rPr lang="en-US" altLang="ko-KR" sz="2800" dirty="0"/>
              <a:t>(C) Inside the residential area</a:t>
            </a:r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(D</a:t>
            </a:r>
            <a:r>
              <a:rPr lang="en-US" altLang="ko-KR" sz="2800" dirty="0"/>
              <a:t>) Near the parking area</a:t>
            </a:r>
            <a:endParaRPr lang="ko-KR" alt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0184"/>
            <a:ext cx="540000" cy="65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타원 24"/>
          <p:cNvSpPr/>
          <p:nvPr/>
        </p:nvSpPr>
        <p:spPr>
          <a:xfrm>
            <a:off x="1047799" y="3891791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98589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79316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smtClean="0">
                <a:solidFill>
                  <a:srgbClr val="7030A0"/>
                </a:solidFill>
              </a:rPr>
              <a:t>➌</a:t>
            </a:r>
            <a:r>
              <a:rPr lang="en-US" altLang="ko-KR" sz="3000" smtClean="0"/>
              <a:t> </a:t>
            </a:r>
            <a:r>
              <a:rPr lang="en-US" altLang="ko-KR" sz="3200" spc="-100"/>
              <a:t>How did the woman feel about the food court?</a:t>
            </a:r>
            <a:endParaRPr lang="ko-KR" altLang="en-US" sz="3000" spc="-1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It was humid</a:t>
            </a:r>
            <a:r>
              <a:rPr lang="en-US" altLang="ko-KR" sz="2800" smtClean="0"/>
              <a:t>.             (</a:t>
            </a:r>
            <a:r>
              <a:rPr lang="en-US" altLang="ko-KR" sz="2800"/>
              <a:t>B) It was </a:t>
            </a:r>
            <a:r>
              <a:rPr lang="en-US" altLang="ko-KR" sz="2800" smtClean="0"/>
              <a:t>crammed.</a:t>
            </a:r>
            <a:endParaRPr lang="en-US" altLang="ko-KR" sz="2800"/>
          </a:p>
          <a:p>
            <a:pPr>
              <a:lnSpc>
                <a:spcPct val="150000"/>
              </a:lnSpc>
            </a:pPr>
            <a:r>
              <a:rPr lang="en-US" altLang="ko-KR" sz="2800"/>
              <a:t>(C) It was gorgeous</a:t>
            </a:r>
            <a:r>
              <a:rPr lang="en-US" altLang="ko-KR" sz="2800" smtClean="0"/>
              <a:t>.        (D</a:t>
            </a:r>
            <a:r>
              <a:rPr lang="en-US" altLang="ko-KR" sz="2800"/>
              <a:t>) It was spacious.</a:t>
            </a:r>
            <a:endParaRPr lang="ko-KR" altLang="en-US" sz="28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0184"/>
            <a:ext cx="540000" cy="65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타원 24"/>
          <p:cNvSpPr/>
          <p:nvPr/>
        </p:nvSpPr>
        <p:spPr>
          <a:xfrm>
            <a:off x="4550375" y="3263388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419279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4802"/>
            <a:ext cx="540000" cy="64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7889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>
                <a:solidFill>
                  <a:srgbClr val="7030A0"/>
                </a:solidFill>
              </a:rPr>
              <a:t>➊</a:t>
            </a:r>
            <a:r>
              <a:rPr lang="en-US" altLang="ko-KR" sz="3000"/>
              <a:t> </a:t>
            </a:r>
            <a:r>
              <a:rPr lang="en-US" altLang="ko-KR" sz="3200" spc="-100"/>
              <a:t>What is the main purpose of the woman’s call?</a:t>
            </a:r>
            <a:endParaRPr lang="ko-KR" altLang="en-US" sz="3000" spc="-1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To meet a new doctor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B) To book a hotel</a:t>
            </a:r>
          </a:p>
          <a:p>
            <a:pPr>
              <a:lnSpc>
                <a:spcPct val="150000"/>
              </a:lnSpc>
            </a:pPr>
            <a:r>
              <a:rPr lang="en-US" altLang="ko-KR" sz="2800"/>
              <a:t>(C) To make an appointment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</a:t>
            </a:r>
            <a:r>
              <a:rPr lang="en-US" altLang="ko-KR" sz="2800"/>
              <a:t>) To get some information</a:t>
            </a:r>
            <a:endParaRPr lang="ko-KR" altLang="en-US" sz="2800"/>
          </a:p>
        </p:txBody>
      </p:sp>
      <p:sp>
        <p:nvSpPr>
          <p:cNvPr id="25" name="타원 24"/>
          <p:cNvSpPr/>
          <p:nvPr/>
        </p:nvSpPr>
        <p:spPr>
          <a:xfrm>
            <a:off x="1047799" y="4533227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320312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78472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smtClean="0">
                <a:solidFill>
                  <a:srgbClr val="7030A0"/>
                </a:solidFill>
              </a:rPr>
              <a:t>➋</a:t>
            </a:r>
            <a:r>
              <a:rPr lang="en-US" altLang="ko-KR" sz="3000"/>
              <a:t> </a:t>
            </a:r>
            <a:r>
              <a:rPr lang="en-US" altLang="ko-KR" sz="3200" spc="-100"/>
              <a:t>Why can the woman not wait until next week?</a:t>
            </a:r>
            <a:endParaRPr lang="ko-KR" altLang="en-US" sz="3000" spc="-1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She will go on a vacation.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B) She is starting a new project at work.</a:t>
            </a:r>
          </a:p>
          <a:p>
            <a:pPr>
              <a:lnSpc>
                <a:spcPct val="150000"/>
              </a:lnSpc>
            </a:pPr>
            <a:r>
              <a:rPr lang="en-US" altLang="ko-KR" sz="2800"/>
              <a:t>(C) She has to visit another doctor.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</a:t>
            </a:r>
            <a:r>
              <a:rPr lang="en-US" altLang="ko-KR" sz="2800"/>
              <a:t>) She must meet an important client.</a:t>
            </a:r>
            <a:endParaRPr lang="ko-KR" altLang="en-US" sz="2800"/>
          </a:p>
        </p:txBody>
      </p:sp>
      <p:sp>
        <p:nvSpPr>
          <p:cNvPr id="25" name="타원 24"/>
          <p:cNvSpPr/>
          <p:nvPr/>
        </p:nvSpPr>
        <p:spPr>
          <a:xfrm>
            <a:off x="1047799" y="3256790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4802"/>
            <a:ext cx="540000" cy="64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6906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6985209" y="146013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92150" y="2211421"/>
            <a:ext cx="7135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smtClean="0">
                <a:solidFill>
                  <a:srgbClr val="7030A0"/>
                </a:solidFill>
              </a:rPr>
              <a:t>➌</a:t>
            </a:r>
            <a:r>
              <a:rPr lang="en-US" altLang="ko-KR" sz="3000" smtClean="0"/>
              <a:t> </a:t>
            </a:r>
            <a:r>
              <a:rPr lang="en-US" altLang="ko-KR" sz="3200"/>
              <a:t>What will the man most likely do next?</a:t>
            </a:r>
            <a:endParaRPr lang="ko-KR" altLang="en-US" sz="3000"/>
          </a:p>
        </p:txBody>
      </p:sp>
      <p:sp>
        <p:nvSpPr>
          <p:cNvPr id="4" name="직사각형 3"/>
          <p:cNvSpPr/>
          <p:nvPr/>
        </p:nvSpPr>
        <p:spPr>
          <a:xfrm>
            <a:off x="973667" y="3040511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To make a phone call</a:t>
            </a:r>
          </a:p>
          <a:p>
            <a:pPr>
              <a:lnSpc>
                <a:spcPct val="150000"/>
              </a:lnSpc>
            </a:pPr>
            <a:r>
              <a:rPr lang="en-US" altLang="ko-KR" sz="2800"/>
              <a:t>(B) To talk to a doctor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To leave the </a:t>
            </a:r>
            <a:r>
              <a:rPr lang="en-US" altLang="ko-KR" sz="2800" smtClean="0"/>
              <a:t>office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(D</a:t>
            </a:r>
            <a:r>
              <a:rPr lang="en-US" altLang="ko-KR" sz="2800"/>
              <a:t>) To confirm a schedule</a:t>
            </a:r>
            <a:endParaRPr lang="ko-KR" altLang="en-US" sz="2800"/>
          </a:p>
        </p:txBody>
      </p:sp>
      <p:sp>
        <p:nvSpPr>
          <p:cNvPr id="25" name="타원 24"/>
          <p:cNvSpPr/>
          <p:nvPr/>
        </p:nvSpPr>
        <p:spPr>
          <a:xfrm>
            <a:off x="1057234" y="5176855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" y="1414802"/>
            <a:ext cx="540000" cy="64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46699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2915</TotalTime>
  <Words>1019</Words>
  <Application>Microsoft Office PowerPoint</Application>
  <PresentationFormat>화면 슬라이드 쇼(4:3)</PresentationFormat>
  <Paragraphs>150</Paragraphs>
  <Slides>25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2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227</cp:revision>
  <dcterms:created xsi:type="dcterms:W3CDTF">2014-12-01T06:18:00Z</dcterms:created>
  <dcterms:modified xsi:type="dcterms:W3CDTF">2022-01-20T02:19:02Z</dcterms:modified>
</cp:coreProperties>
</file>